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01" r:id="rId16"/>
    <p:sldId id="1109" r:id="rId17"/>
    <p:sldId id="1110" r:id="rId18"/>
    <p:sldId id="1111" r:id="rId19"/>
    <p:sldId id="1112" r:id="rId20"/>
    <p:sldId id="1113" r:id="rId21"/>
    <p:sldId id="1114" r:id="rId22"/>
    <p:sldId id="1115" r:id="rId23"/>
    <p:sldId id="1116" r:id="rId24"/>
    <p:sldId id="1117" r:id="rId25"/>
    <p:sldId id="1100" r:id="rId26"/>
    <p:sldId id="1108" r:id="rId27"/>
    <p:sldId id="1119" r:id="rId28"/>
    <p:sldId id="1118" r:id="rId29"/>
    <p:sldId id="1120" r:id="rId30"/>
    <p:sldId id="1121" r:id="rId31"/>
    <p:sldId id="1122" r:id="rId32"/>
    <p:sldId id="1126" r:id="rId33"/>
    <p:sldId id="1127" r:id="rId34"/>
    <p:sldId id="1123" r:id="rId35"/>
    <p:sldId id="1125" r:id="rId3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261" autoAdjust="0"/>
    <p:restoredTop sz="94850" autoAdjust="0"/>
  </p:normalViewPr>
  <p:slideViewPr>
    <p:cSldViewPr snapToObjects="1">
      <p:cViewPr varScale="1">
        <p:scale>
          <a:sx n="104" d="100"/>
          <a:sy n="104" d="100"/>
        </p:scale>
        <p:origin x="138"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5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penrtm.org/openrtm/sites/default/files/7098/Navigation.zi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01" y="178874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5" y="2225358"/>
            <a:ext cx="4465917" cy="4083379"/>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670473" y="2483895"/>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751340" y="4860166"/>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を移動させる。</a:t>
            </a:r>
            <a:endParaRPr kumimoji="1" lang="en-US" altLang="ja-JP" sz="1800" dirty="0">
              <a:latin typeface="メイリオ" panose="020B0604030504040204" pitchFamily="50" charset="-128"/>
              <a:ea typeface="メイリオ" panose="020B0604030504040204" pitchFamily="50" charset="-128"/>
            </a:endParaRPr>
          </a:p>
        </p:txBody>
      </p:sp>
      <p:pic>
        <p:nvPicPr>
          <p:cNvPr id="1026" name="Picture 2">
            <a:extLst>
              <a:ext uri="{FF2B5EF4-FFF2-40B4-BE49-F238E27FC236}">
                <a16:creationId xmlns:a16="http://schemas.microsoft.com/office/drawing/2014/main" id="{BAD4B06F-C997-451F-A246-A54FEA41B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813" y="2964999"/>
            <a:ext cx="4440862" cy="3538293"/>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41ADEE18-F02C-4FBA-86D9-A0EE9C3F040B}"/>
              </a:ext>
            </a:extLst>
          </p:cNvPr>
          <p:cNvSpPr txBox="1"/>
          <p:nvPr/>
        </p:nvSpPr>
        <p:spPr>
          <a:xfrm>
            <a:off x="158749" y="2959895"/>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右図のように、</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で検出したロボット周辺の障害物の地図が現れる。</a:t>
            </a:r>
            <a:endParaRPr kumimoji="1" lang="en-US" altLang="ja-JP" sz="1800" dirty="0">
              <a:latin typeface="メイリオ" panose="020B0604030504040204" pitchFamily="50" charset="-128"/>
              <a:ea typeface="メイリオ" panose="020B0604030504040204" pitchFamily="50" charset="-128"/>
            </a:endParaRPr>
          </a:p>
          <a:p>
            <a:r>
              <a:rPr lang="en-US" altLang="ja-JP" sz="1800" dirty="0" err="1">
                <a:latin typeface="メイリオ" panose="020B0604030504040204" pitchFamily="50" charset="-128"/>
                <a:ea typeface="メイリオ" panose="020B0604030504040204" pitchFamily="50" charset="-128"/>
              </a:rPr>
              <a:t>RasPiMouse</a:t>
            </a:r>
            <a:r>
              <a:rPr lang="ja-JP" altLang="en-US" sz="1800" dirty="0">
                <a:latin typeface="メイリオ" panose="020B0604030504040204" pitchFamily="50" charset="-128"/>
                <a:ea typeface="メイリオ" panose="020B0604030504040204" pitchFamily="50" charset="-128"/>
              </a:rPr>
              <a:t>を移動させ、より広範囲の地図を作成する。</a:t>
            </a:r>
            <a:endParaRPr lang="en-US" altLang="ja-JP" sz="1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51B8CF64-60BB-4FDC-BFB1-D9F3123F5BDA}"/>
              </a:ext>
            </a:extLst>
          </p:cNvPr>
          <p:cNvSpPr txBox="1"/>
          <p:nvPr/>
        </p:nvSpPr>
        <p:spPr>
          <a:xfrm>
            <a:off x="161028" y="4822866"/>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ある程度まで地図ができたら、地図を保存する。地図は</a:t>
            </a:r>
            <a:r>
              <a:rPr kumimoji="1" lang="en-US" altLang="ja-JP" sz="1800" dirty="0" err="1">
                <a:latin typeface="メイリオ" panose="020B0604030504040204" pitchFamily="50" charset="-128"/>
                <a:ea typeface="メイリオ" panose="020B0604030504040204" pitchFamily="50" charset="-128"/>
              </a:rPr>
              <a:t>yaml</a:t>
            </a:r>
            <a:r>
              <a:rPr kumimoji="1" lang="ja-JP" altLang="en-US" sz="1800" dirty="0">
                <a:latin typeface="メイリオ" panose="020B0604030504040204" pitchFamily="50" charset="-128"/>
                <a:ea typeface="メイリオ" panose="020B0604030504040204" pitchFamily="50" charset="-128"/>
              </a:rPr>
              <a:t>ファイルと</a:t>
            </a:r>
            <a:r>
              <a:rPr kumimoji="1" lang="en-US" altLang="ja-JP" sz="1800" dirty="0" err="1">
                <a:latin typeface="メイリオ" panose="020B0604030504040204" pitchFamily="50" charset="-128"/>
                <a:ea typeface="メイリオ" panose="020B0604030504040204" pitchFamily="50" charset="-128"/>
              </a:rPr>
              <a:t>png</a:t>
            </a:r>
            <a:r>
              <a:rPr kumimoji="1" lang="ja-JP" altLang="en-US" sz="1800" dirty="0">
                <a:latin typeface="メイリオ" panose="020B0604030504040204" pitchFamily="50" charset="-128"/>
                <a:ea typeface="メイリオ" panose="020B0604030504040204" pitchFamily="50" charset="-128"/>
              </a:rPr>
              <a:t>ファイルから構成される。このファイルは後述の</a:t>
            </a:r>
            <a:r>
              <a:rPr kumimoji="1" lang="en-US" altLang="ja-JP" sz="1800" dirty="0" err="1">
                <a:latin typeface="メイリオ" panose="020B0604030504040204" pitchFamily="50" charset="-128"/>
                <a:ea typeface="メイリオ" panose="020B0604030504040204" pitchFamily="50" charset="-128"/>
              </a:rPr>
              <a:t>MapServer</a:t>
            </a:r>
            <a:r>
              <a:rPr kumimoji="1" lang="ja-JP" altLang="en-US" sz="1800" dirty="0">
                <a:latin typeface="メイリオ" panose="020B0604030504040204" pitchFamily="50" charset="-128"/>
                <a:ea typeface="メイリオ" panose="020B0604030504040204" pitchFamily="50" charset="-128"/>
              </a:rPr>
              <a:t> </a:t>
            </a:r>
            <a:r>
              <a:rPr kumimoji="1" lang="en-US" altLang="ja-JP" sz="1800" dirty="0">
                <a:latin typeface="メイリオ" panose="020B0604030504040204" pitchFamily="50" charset="-128"/>
                <a:ea typeface="メイリオ" panose="020B0604030504040204" pitchFamily="50" charset="-128"/>
              </a:rPr>
              <a:t>RTC</a:t>
            </a:r>
            <a:r>
              <a:rPr kumimoji="1" lang="ja-JP" altLang="en-US" sz="1800" dirty="0">
                <a:latin typeface="メイリオ" panose="020B0604030504040204" pitchFamily="50" charset="-128"/>
                <a:ea typeface="メイリオ" panose="020B0604030504040204" pitchFamily="50" charset="-128"/>
              </a:rPr>
              <a:t>の入力となる。</a:t>
            </a:r>
            <a:endParaRPr kumimoji="1"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046C251B-7CA6-404F-8D35-BC65DFC3B63B}"/>
              </a:ext>
            </a:extLst>
          </p:cNvPr>
          <p:cNvSpPr/>
          <p:nvPr/>
        </p:nvSpPr>
        <p:spPr>
          <a:xfrm>
            <a:off x="1894733" y="2387699"/>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A852DF36-B88D-4327-BD9A-513E723EF37C}"/>
              </a:ext>
            </a:extLst>
          </p:cNvPr>
          <p:cNvSpPr/>
          <p:nvPr/>
        </p:nvSpPr>
        <p:spPr>
          <a:xfrm>
            <a:off x="1899243" y="4335652"/>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4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MapServer</a:t>
            </a:r>
            <a:r>
              <a:rPr lang="ja-JP" altLang="en-US" sz="2800" dirty="0"/>
              <a:t>、</a:t>
            </a:r>
            <a:r>
              <a:rPr lang="en-US" altLang="ja-JP" sz="2800" dirty="0" err="1"/>
              <a:t>NavigationManager</a:t>
            </a:r>
            <a:r>
              <a:rPr lang="ja-JP" altLang="en-US" sz="2800" dirty="0"/>
              <a:t>のダウンロード</a:t>
            </a:r>
            <a:endParaRPr lang="en-US" altLang="ja-JP" sz="2800" dirty="0"/>
          </a:p>
          <a:p>
            <a:pPr lvl="1"/>
            <a:r>
              <a:rPr lang="en-US" altLang="ja-JP" sz="2400" dirty="0">
                <a:hlinkClick r:id="rId2"/>
              </a:rPr>
              <a:t>https://openrtm.org/openrtm/sites/default/files/7098/Navigation.zip</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052" name="Picture 4" descr="/jp/node/7098">
            <a:extLst>
              <a:ext uri="{FF2B5EF4-FFF2-40B4-BE49-F238E27FC236}">
                <a16:creationId xmlns:a16="http://schemas.microsoft.com/office/drawing/2014/main" id="{7011C71F-177F-4EFD-AABC-A11F7FD5B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775" y="4142643"/>
            <a:ext cx="3510390" cy="26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の起動を下記人したら「</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pic>
        <p:nvPicPr>
          <p:cNvPr id="6" name="図 5">
            <a:extLst>
              <a:ext uri="{FF2B5EF4-FFF2-40B4-BE49-F238E27FC236}">
                <a16:creationId xmlns:a16="http://schemas.microsoft.com/office/drawing/2014/main" id="{85CC0164-03E9-4A6A-BDE0-C617C1EF9F55}"/>
              </a:ext>
            </a:extLst>
          </p:cNvPr>
          <p:cNvPicPr>
            <a:picLocks noChangeAspect="1"/>
          </p:cNvPicPr>
          <p:nvPr/>
        </p:nvPicPr>
        <p:blipFill>
          <a:blip r:embed="rId2"/>
          <a:stretch>
            <a:fillRect/>
          </a:stretch>
        </p:blipFill>
        <p:spPr>
          <a:xfrm>
            <a:off x="521550" y="1742689"/>
            <a:ext cx="7610366" cy="3216481"/>
          </a:xfrm>
          <a:prstGeom prst="rect">
            <a:avLst/>
          </a:prstGeom>
        </p:spPr>
      </p:pic>
      <p:sp>
        <p:nvSpPr>
          <p:cNvPr id="12" name="正方形/長方形 11">
            <a:extLst>
              <a:ext uri="{FF2B5EF4-FFF2-40B4-BE49-F238E27FC236}">
                <a16:creationId xmlns:a16="http://schemas.microsoft.com/office/drawing/2014/main" id="{94164610-9371-42BD-B348-EA1A8BD6CF25}"/>
              </a:ext>
            </a:extLst>
          </p:cNvPr>
          <p:cNvSpPr/>
          <p:nvPr/>
        </p:nvSpPr>
        <p:spPr>
          <a:xfrm>
            <a:off x="881590" y="2348880"/>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881588" y="282905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881589" y="265448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881590" y="3288535"/>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stCxn id="16" idx="3"/>
          </p:cNvCxnSpPr>
          <p:nvPr/>
        </p:nvCxnSpPr>
        <p:spPr>
          <a:xfrm>
            <a:off x="2231741" y="3358768"/>
            <a:ext cx="4005444" cy="702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1916705" y="2445380"/>
            <a:ext cx="3195355" cy="11598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p:cNvCxnSpPr>
          <p:nvPr/>
        </p:nvCxnSpPr>
        <p:spPr>
          <a:xfrm>
            <a:off x="2246088" y="2708620"/>
            <a:ext cx="1515822" cy="11909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231739" y="2425047"/>
            <a:ext cx="1170131" cy="4742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(RT</a:t>
            </a:r>
            <a:r>
              <a:rPr lang="ja-JP" altLang="en-US" sz="1600" kern="0" dirty="0">
                <a:solidFill>
                  <a:srgbClr val="5F5F5F"/>
                </a:solidFill>
              </a:rPr>
              <a:t>ミドルウェア応用実習、</a:t>
            </a:r>
            <a:r>
              <a:rPr lang="en-US" altLang="ja-JP" sz="1600" kern="0" dirty="0">
                <a:solidFill>
                  <a:srgbClr val="5F5F5F"/>
                </a:solidFill>
              </a:rPr>
              <a:t>Raspberry Pi Mouse)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https://openrtm.org/openrtm/ja/node/6586</a:t>
            </a:r>
            <a:endParaRPr lang="en-US" altLang="ja-JP" sz="1200" kern="0" dirty="0">
              <a:solidFill>
                <a:srgbClr val="5F5F5F"/>
              </a:solidFill>
            </a:endParaRPr>
          </a:p>
        </p:txBody>
      </p:sp>
      <p:pic>
        <p:nvPicPr>
          <p:cNvPr id="2" name="図 1">
            <a:extLst>
              <a:ext uri="{FF2B5EF4-FFF2-40B4-BE49-F238E27FC236}">
                <a16:creationId xmlns:a16="http://schemas.microsoft.com/office/drawing/2014/main" id="{8D2B167E-C957-41CF-B1FD-476776427DF7}"/>
              </a:ext>
            </a:extLst>
          </p:cNvPr>
          <p:cNvPicPr>
            <a:picLocks noChangeAspect="1"/>
          </p:cNvPicPr>
          <p:nvPr/>
        </p:nvPicPr>
        <p:blipFill>
          <a:blip r:embed="rId3"/>
          <a:stretch>
            <a:fillRect/>
          </a:stretch>
        </p:blipFill>
        <p:spPr>
          <a:xfrm>
            <a:off x="3554990" y="2416576"/>
            <a:ext cx="5500246" cy="4401366"/>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動画</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Tree>
    <p:extLst>
      <p:ext uri="{BB962C8B-B14F-4D97-AF65-F5344CB8AC3E}">
        <p14:creationId xmlns:p14="http://schemas.microsoft.com/office/powerpoint/2010/main" val="426320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err="1">
                <a:solidFill>
                  <a:srgbClr val="FF0000"/>
                </a:solidFill>
              </a:rPr>
              <a:t>MapServer</a:t>
            </a:r>
            <a:r>
              <a:rPr lang="ja-JP" altLang="en-US" sz="2400" dirty="0"/>
              <a:t>フォルダ</a:t>
            </a:r>
            <a:r>
              <a:rPr lang="en-US" altLang="ja-JP" sz="2400" dirty="0"/>
              <a:t>(Navigation.zip</a:t>
            </a:r>
            <a:r>
              <a:rPr lang="ja-JP" altLang="en-US" sz="2400" dirty="0"/>
              <a:t>を展開したフォルダの下の</a:t>
            </a:r>
            <a:r>
              <a:rPr lang="en-US" altLang="ja-JP" sz="2400" dirty="0" err="1"/>
              <a:t>MapServer</a:t>
            </a:r>
            <a:r>
              <a:rPr lang="en-US" altLang="ja-JP" sz="2400" dirty="0"/>
              <a:t>)</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5" name="図 4">
            <a:extLst>
              <a:ext uri="{FF2B5EF4-FFF2-40B4-BE49-F238E27FC236}">
                <a16:creationId xmlns:a16="http://schemas.microsoft.com/office/drawing/2014/main" id="{05A5255C-DD6E-427D-9AB6-E2EE92E43B66}"/>
              </a:ext>
            </a:extLst>
          </p:cNvPr>
          <p:cNvPicPr>
            <a:picLocks noChangeAspect="1"/>
          </p:cNvPicPr>
          <p:nvPr/>
        </p:nvPicPr>
        <p:blipFill>
          <a:blip r:embed="rId2"/>
          <a:stretch>
            <a:fillRect/>
          </a:stretch>
        </p:blipFill>
        <p:spPr>
          <a:xfrm>
            <a:off x="2276746" y="2069495"/>
            <a:ext cx="3420380" cy="2286518"/>
          </a:xfrm>
          <a:prstGeom prst="rect">
            <a:avLst/>
          </a:prstGeom>
        </p:spPr>
      </p:pic>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3"/>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7195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25</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19595548-F4A4-4D8C-BA0D-6DCD3A11FDAC}"/>
              </a:ext>
            </a:extLst>
          </p:cNvPr>
          <p:cNvSpPr txBox="1"/>
          <p:nvPr/>
        </p:nvSpPr>
        <p:spPr>
          <a:xfrm>
            <a:off x="397787" y="5374136"/>
            <a:ext cx="4112840" cy="923330"/>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現在の場所から、目的位置までの経路を生成、移動ロボットが自律的に移動する。</a:t>
            </a: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97787" y="399892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経路生成と移動を行うコンポーネントを新たに起動し、地図内に適当な目的位置を指定する（右図）。</a:t>
            </a:r>
            <a:endParaRPr kumimoji="1" lang="en-US" altLang="ja-JP" sz="18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505100" y="113520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567222" y="10357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285" y="687555"/>
            <a:ext cx="3198097" cy="159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334945" y="59492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39304" y="342511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1975288" y="489518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B5FE43A6-07AE-4B0F-A5F4-5B6E4905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980" y="2439054"/>
            <a:ext cx="3809402" cy="3035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C8A71B-B3C0-49D3-A1DB-178DE17CF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81" y="3767928"/>
            <a:ext cx="2381042" cy="2807497"/>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DB2E4687-1132-4278-A715-B5329410D581}"/>
              </a:ext>
            </a:extLst>
          </p:cNvPr>
          <p:cNvSpPr txBox="1"/>
          <p:nvPr/>
        </p:nvSpPr>
        <p:spPr>
          <a:xfrm>
            <a:off x="479604" y="2346998"/>
            <a:ext cx="4112840" cy="923330"/>
          </a:xfrm>
          <a:prstGeom prst="rect">
            <a:avLst/>
          </a:prstGeom>
          <a:noFill/>
        </p:spPr>
        <p:txBody>
          <a:bodyPr wrap="square" rtlCol="0">
            <a:spAutoFit/>
          </a:bodyPr>
          <a:lstStyle/>
          <a:p>
            <a:r>
              <a:rPr lang="en-US" altLang="ja-JP" sz="1800" dirty="0" err="1">
                <a:latin typeface="メイリオ" panose="020B0604030504040204" pitchFamily="50" charset="-128"/>
                <a:ea typeface="メイリオ" panose="020B0604030504040204" pitchFamily="50" charset="-128"/>
              </a:rPr>
              <a:t>MapServer</a:t>
            </a:r>
            <a:r>
              <a:rPr lang="ja-JP" altLang="en-US" sz="1800" dirty="0">
                <a:latin typeface="メイリオ" panose="020B0604030504040204" pitchFamily="50" charset="-128"/>
                <a:ea typeface="メイリオ" panose="020B0604030504040204" pitchFamily="50" charset="-128"/>
              </a:rPr>
              <a:t>に作成した地図（ファイル名）を</a:t>
            </a:r>
            <a:r>
              <a:rPr lang="en-US" altLang="ja-JP" sz="1800" dirty="0">
                <a:latin typeface="メイリオ" panose="020B0604030504040204" pitchFamily="50" charset="-128"/>
                <a:ea typeface="メイリオ" panose="020B0604030504040204" pitchFamily="50" charset="-128"/>
              </a:rPr>
              <a:t>Configuration</a:t>
            </a:r>
            <a:r>
              <a:rPr lang="ja-JP" altLang="en-US" sz="1800" dirty="0">
                <a:latin typeface="メイリオ" panose="020B0604030504040204" pitchFamily="50" charset="-128"/>
                <a:ea typeface="メイリオ" panose="020B0604030504040204" pitchFamily="50" charset="-128"/>
              </a:rPr>
              <a:t>パラメータで与え、自己位置推定に利用する。</a:t>
            </a:r>
            <a:endParaRPr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9AFDF8CB-756E-4FD0-B3A7-88212B6821FA}"/>
              </a:ext>
            </a:extLst>
          </p:cNvPr>
          <p:cNvSpPr/>
          <p:nvPr/>
        </p:nvSpPr>
        <p:spPr>
          <a:xfrm>
            <a:off x="2070929" y="1994487"/>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B45687E-4DD9-41DA-98B8-BC91DAD06D67}"/>
              </a:ext>
            </a:extLst>
          </p:cNvPr>
          <p:cNvSpPr txBox="1"/>
          <p:nvPr/>
        </p:nvSpPr>
        <p:spPr>
          <a:xfrm>
            <a:off x="6927136" y="5712138"/>
            <a:ext cx="1866075" cy="646331"/>
          </a:xfrm>
          <a:prstGeom prst="rect">
            <a:avLst/>
          </a:prstGeom>
          <a:noFill/>
        </p:spPr>
        <p:txBody>
          <a:bodyPr wrap="square" rtlCol="0">
            <a:spAutoFit/>
          </a:bodyPr>
          <a:lstStyle/>
          <a:p>
            <a:pPr algn="ctr"/>
            <a:r>
              <a:rPr lang="ja-JP" altLang="en-US" sz="1800" dirty="0">
                <a:latin typeface="メイリオ" panose="020B0604030504040204" pitchFamily="50" charset="-128"/>
                <a:ea typeface="メイリオ" panose="020B0604030504040204" pitchFamily="50" charset="-128"/>
              </a:rPr>
              <a:t>目的地の位置と</a:t>
            </a:r>
            <a:endParaRPr lang="en-US" altLang="ja-JP" sz="1800" dirty="0">
              <a:latin typeface="メイリオ" panose="020B0604030504040204" pitchFamily="50" charset="-128"/>
              <a:ea typeface="メイリオ" panose="020B0604030504040204" pitchFamily="50" charset="-128"/>
            </a:endParaRPr>
          </a:p>
          <a:p>
            <a:pPr algn="ctr"/>
            <a:r>
              <a:rPr lang="ja-JP" altLang="en-US" sz="1800" dirty="0">
                <a:latin typeface="メイリオ" panose="020B0604030504040204" pitchFamily="50" charset="-128"/>
                <a:ea typeface="メイリオ" panose="020B0604030504040204" pitchFamily="50" charset="-128"/>
              </a:rPr>
              <a:t>向きを指定する</a:t>
            </a:r>
          </a:p>
        </p:txBody>
      </p:sp>
    </p:spTree>
    <p:extLst>
      <p:ext uri="{BB962C8B-B14F-4D97-AF65-F5344CB8AC3E}">
        <p14:creationId xmlns:p14="http://schemas.microsoft.com/office/powerpoint/2010/main" val="345308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980254"/>
          </a:xfrm>
        </p:spPr>
        <p:txBody>
          <a:bodyPr/>
          <a:lstStyle/>
          <a:p>
            <a:r>
              <a:rPr lang="en-US" altLang="ja-JP" sz="2800" dirty="0"/>
              <a:t>Navigation.zip</a:t>
            </a:r>
            <a:r>
              <a:rPr lang="ja-JP" altLang="en-US" sz="2800" dirty="0"/>
              <a:t>を展開したフォルダ</a:t>
            </a:r>
            <a:endParaRPr lang="en-US" altLang="ja-JP" sz="28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spTree>
    <p:extLst>
      <p:ext uri="{BB962C8B-B14F-4D97-AF65-F5344CB8AC3E}">
        <p14:creationId xmlns:p14="http://schemas.microsoft.com/office/powerpoint/2010/main" val="279964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9AA18888-5394-4CB5-AEFC-F46F2A5BA83B}"/>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7" name="正方形/長方形 6">
            <a:extLst>
              <a:ext uri="{FF2B5EF4-FFF2-40B4-BE49-F238E27FC236}">
                <a16:creationId xmlns:a16="http://schemas.microsoft.com/office/drawing/2014/main" id="{C19802B1-5F3F-4F58-B61F-7800F1DFE688}"/>
              </a:ext>
            </a:extLst>
          </p:cNvPr>
          <p:cNvSpPr/>
          <p:nvPr/>
        </p:nvSpPr>
        <p:spPr>
          <a:xfrm>
            <a:off x="1601670" y="2416566"/>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3"/>
          <a:stretch>
            <a:fillRect/>
          </a:stretch>
        </p:blipFill>
        <p:spPr>
          <a:xfrm>
            <a:off x="6152067" y="4284095"/>
            <a:ext cx="2065338" cy="2486350"/>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sp>
        <p:nvSpPr>
          <p:cNvPr id="7" name="正方形/長方形 6">
            <a:extLst>
              <a:ext uri="{FF2B5EF4-FFF2-40B4-BE49-F238E27FC236}">
                <a16:creationId xmlns:a16="http://schemas.microsoft.com/office/drawing/2014/main" id="{D114CEE2-5F26-4794-A04E-7096C24A9C4E}"/>
              </a:ext>
            </a:extLst>
          </p:cNvPr>
          <p:cNvSpPr/>
          <p:nvPr/>
        </p:nvSpPr>
        <p:spPr>
          <a:xfrm>
            <a:off x="989470" y="3275112"/>
            <a:ext cx="2241319" cy="307777"/>
          </a:xfrm>
          <a:prstGeom prst="rect">
            <a:avLst/>
          </a:prstGeom>
          <a:solidFill>
            <a:schemeClr val="bg1"/>
          </a:solidFill>
          <a:ln>
            <a:solidFill>
              <a:schemeClr val="tx1"/>
            </a:solidFill>
          </a:ln>
        </p:spPr>
        <p:txBody>
          <a:bodyPr wrap="none">
            <a:spAutoFit/>
          </a:bodyPr>
          <a:lstStyle/>
          <a:p>
            <a:r>
              <a:rPr lang="ja-JP" altLang="en-US" dirty="0"/>
              <a:t>地図のどこかをクリックする</a:t>
            </a:r>
          </a:p>
        </p:txBody>
      </p:sp>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jp/node/7098">
            <a:extLst>
              <a:ext uri="{FF2B5EF4-FFF2-40B4-BE49-F238E27FC236}">
                <a16:creationId xmlns:a16="http://schemas.microsoft.com/office/drawing/2014/main" id="{62D3BB72-49B0-43E6-B9D4-1F26DE5F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532" y="4314555"/>
            <a:ext cx="1951137" cy="23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sp>
        <p:nvSpPr>
          <p:cNvPr id="7" name="正方形/長方形 6">
            <a:extLst>
              <a:ext uri="{FF2B5EF4-FFF2-40B4-BE49-F238E27FC236}">
                <a16:creationId xmlns:a16="http://schemas.microsoft.com/office/drawing/2014/main" id="{D114CEE2-5F26-4794-A04E-7096C24A9C4E}"/>
              </a:ext>
            </a:extLst>
          </p:cNvPr>
          <p:cNvSpPr/>
          <p:nvPr/>
        </p:nvSpPr>
        <p:spPr>
          <a:xfrm>
            <a:off x="989470" y="3275112"/>
            <a:ext cx="2241319" cy="307777"/>
          </a:xfrm>
          <a:prstGeom prst="rect">
            <a:avLst/>
          </a:prstGeom>
          <a:solidFill>
            <a:schemeClr val="bg1"/>
          </a:solidFill>
          <a:ln>
            <a:solidFill>
              <a:schemeClr val="tx1"/>
            </a:solidFill>
          </a:ln>
        </p:spPr>
        <p:txBody>
          <a:bodyPr wrap="none">
            <a:spAutoFit/>
          </a:bodyPr>
          <a:lstStyle/>
          <a:p>
            <a:r>
              <a:rPr lang="ja-JP" altLang="en-US" dirty="0"/>
              <a:t>地図のどこかをクリックする</a:t>
            </a:r>
          </a:p>
        </p:txBody>
      </p:sp>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jp/node/7098">
            <a:extLst>
              <a:ext uri="{FF2B5EF4-FFF2-40B4-BE49-F238E27FC236}">
                <a16:creationId xmlns:a16="http://schemas.microsoft.com/office/drawing/2014/main" id="{62D3BB72-49B0-43E6-B9D4-1F26DE5F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768" y="4406875"/>
            <a:ext cx="1951137" cy="230811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spTree>
    <p:extLst>
      <p:ext uri="{BB962C8B-B14F-4D97-AF65-F5344CB8AC3E}">
        <p14:creationId xmlns:p14="http://schemas.microsoft.com/office/powerpoint/2010/main" val="220458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動画</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Tree>
    <p:extLst>
      <p:ext uri="{BB962C8B-B14F-4D97-AF65-F5344CB8AC3E}">
        <p14:creationId xmlns:p14="http://schemas.microsoft.com/office/powerpoint/2010/main" val="1416614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RasPiMouse</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960882"/>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865188"/>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346395"/>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336670"/>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341730"/>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761330"/>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971047"/>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553691"/>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988840"/>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42040</TotalTime>
  <Words>1705</Words>
  <Application>Microsoft Office PowerPoint</Application>
  <PresentationFormat>画面に合わせる (4:3)</PresentationFormat>
  <Paragraphs>363</Paragraphs>
  <Slides>35</Slides>
  <Notes>2</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35</vt:i4>
      </vt:variant>
    </vt:vector>
  </HeadingPairs>
  <TitlesOfParts>
    <vt:vector size="40"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1287</cp:revision>
  <cp:lastPrinted>2019-05-31T00:39:06Z</cp:lastPrinted>
  <dcterms:created xsi:type="dcterms:W3CDTF">2005-10-20T13:06:43Z</dcterms:created>
  <dcterms:modified xsi:type="dcterms:W3CDTF">2021-05-31T07:02:08Z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